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sldIdLst>
    <p:sldId id="256" r:id="rId4"/>
    <p:sldId id="257" r:id="rId5"/>
    <p:sldId id="1483" r:id="rId6"/>
    <p:sldId id="1484" r:id="rId7"/>
    <p:sldId id="1492" r:id="rId8"/>
    <p:sldId id="1478" r:id="rId9"/>
    <p:sldId id="1493" r:id="rId10"/>
    <p:sldId id="1494" r:id="rId11"/>
    <p:sldId id="1495" r:id="rId12"/>
    <p:sldId id="1496" r:id="rId13"/>
    <p:sldId id="1497" r:id="rId14"/>
    <p:sldId id="1498" r:id="rId15"/>
    <p:sldId id="1499" r:id="rId16"/>
    <p:sldId id="1500" r:id="rId17"/>
    <p:sldId id="1477" r:id="rId18"/>
    <p:sldId id="1501" r:id="rId19"/>
    <p:sldId id="1502" r:id="rId20"/>
    <p:sldId id="1503" r:id="rId21"/>
    <p:sldId id="1504" r:id="rId22"/>
    <p:sldId id="1505" r:id="rId23"/>
    <p:sldId id="150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F30A6-9BF6-431D-821B-0C79B34B59E9}" v="321" dt="2023-04-26T15:52:26.225"/>
    <p1510:client id="{63D23ACB-C519-4AB0-B974-BD9CE7316FBB}" v="1698" dt="2023-04-26T16:05:40.083"/>
    <p1510:client id="{89A8A821-1BA5-6018-ABB1-BB1EEC3A2DB7}" v="12" dt="2023-04-26T12:03:26.701"/>
    <p1510:client id="{975215A5-0CEF-7F2A-3324-856D3E382F36}" v="26" dt="2023-04-26T17:38:30.797"/>
    <p1510:client id="{AA548758-B594-B29E-6B26-785A1EFBC672}" v="243" dt="2023-04-26T11:59:36.078"/>
    <p1510:client id="{E005A74E-9690-46EE-BC60-647DDC2FDF20}" v="428" dt="2023-04-25T17:24:19.0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7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CD718-5C9E-0F41-8F48-4EA387E4022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EE2DE-F569-CB47-AE41-C8EBB0F45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4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280" y="3446398"/>
            <a:ext cx="8875835" cy="1713781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  <a:latin typeface="Vollkorn" charset="0"/>
                <a:ea typeface="Vollkorn" charset="0"/>
                <a:cs typeface="Vollkor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5852" y="5292662"/>
            <a:ext cx="5156689" cy="41647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45496" y="5841622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4692" y="365126"/>
            <a:ext cx="1971675" cy="54729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5126"/>
            <a:ext cx="6397492" cy="54729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183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568"/>
            <a:ext cx="6858000" cy="1655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B51DC-B148-4903-B614-E9A867DE2D4E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30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8C2-8B0E-45A3-80B8-B97B2CBC087B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153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0267"/>
            <a:ext cx="7886700" cy="285326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8934"/>
            <a:ext cx="7886700" cy="15007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0ADE8-6393-4702-9386-A72E50A29BC1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39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6684"/>
            <a:ext cx="3867150" cy="43497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6684"/>
            <a:ext cx="3867150" cy="43497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C2C-2559-43E5-B4E7-0403F90AC5DE}" type="datetime1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27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6185"/>
            <a:ext cx="7886700" cy="1325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0634"/>
            <a:ext cx="3868737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6133"/>
            <a:ext cx="3868737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0634"/>
            <a:ext cx="3887788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6133"/>
            <a:ext cx="3887788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2595C-E55A-4B1E-ABF6-A66B0A21DDEB}" type="datetime1">
              <a:rPr lang="en-US" smtClean="0"/>
              <a:t>6/8/2023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51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B5FB-3FAB-401F-81D4-AD20E7194030}" type="datetime1">
              <a:rPr lang="en-US" smtClean="0"/>
              <a:t>6/8/2023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186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87BCA-A81A-4192-A4FF-602C262FE4A3}" type="datetime1">
              <a:rPr lang="en-US" smtClean="0"/>
              <a:t>6/8/2023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77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646C9-8122-44AC-86CC-227BA9890E66}" type="datetime1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7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D4BC-949C-4842-B33A-E7C8FB6D6C4D}" type="datetime1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859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5706-CD70-42A6-84F2-C1C984E72202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58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6185"/>
            <a:ext cx="1971675" cy="58102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6185"/>
            <a:ext cx="5762625" cy="58102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86343-D32F-437B-8882-8478A561C591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28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183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568"/>
            <a:ext cx="6858000" cy="1655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66A0-6B30-4643-A2A0-005813C4C0AF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92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DE4B-6CFC-49C4-94EC-5FD35368E91E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2867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0267"/>
            <a:ext cx="7886700" cy="285326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8934"/>
            <a:ext cx="7886700" cy="15007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2FFD9-9023-4059-8319-B6F228919D3B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8543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6684"/>
            <a:ext cx="3867150" cy="43497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6684"/>
            <a:ext cx="3867150" cy="43497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5215E-3F47-45C1-BBB2-3D2152571ECD}" type="datetime1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219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6185"/>
            <a:ext cx="7886700" cy="1325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0634"/>
            <a:ext cx="3868737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6133"/>
            <a:ext cx="3868737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0634"/>
            <a:ext cx="3887788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6133"/>
            <a:ext cx="3887788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12F1-EC74-4D02-9EC0-D38AC013F55F}" type="datetime1">
              <a:rPr lang="en-US" smtClean="0"/>
              <a:t>6/8/2023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745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84AD6-6F0D-4119-B3D7-E2264121C07A}" type="datetime1">
              <a:rPr lang="en-US" smtClean="0"/>
              <a:t>6/8/2023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354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7E52-B03B-4A4C-8B53-71E627BFB9F2}" type="datetime1">
              <a:rPr lang="en-US" smtClean="0"/>
              <a:t>6/8/2023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18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3" y="1709741"/>
            <a:ext cx="8545013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354" y="4589466"/>
            <a:ext cx="8545013" cy="93210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4258-253B-4E19-AE9C-FB12734D1E08}" type="datetime1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632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CBA7-4D2D-49C6-8A8A-89A109FB7647}" type="datetime1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514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D3E-B811-4747-B95E-78DED257C8D8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974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6185"/>
            <a:ext cx="1971675" cy="58102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6185"/>
            <a:ext cx="5762625" cy="58102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6F88-0AA3-468D-9688-1E938AB3446C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97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8939" y="1778734"/>
            <a:ext cx="4114800" cy="3965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2677" y="1778734"/>
            <a:ext cx="4113689" cy="3965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8939" y="1681163"/>
            <a:ext cx="411452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8939" y="2505075"/>
            <a:ext cx="4114525" cy="3321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2677" y="1681163"/>
            <a:ext cx="4114802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2677" y="2505075"/>
            <a:ext cx="4114802" cy="3321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98939" y="143747"/>
            <a:ext cx="8527427" cy="1400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108" y="457200"/>
            <a:ext cx="3429550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0" y="987428"/>
            <a:ext cx="4825866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4108" y="2057400"/>
            <a:ext cx="3429550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987430"/>
            <a:ext cx="4825866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4108" y="457200"/>
            <a:ext cx="3429550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34108" y="2057400"/>
            <a:ext cx="3429550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8939" y="143747"/>
            <a:ext cx="8527427" cy="1400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8939" y="1723293"/>
            <a:ext cx="8527427" cy="4149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47136" y="6356353"/>
            <a:ext cx="879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 i="0">
                <a:solidFill>
                  <a:schemeClr val="bg1"/>
                </a:solidFill>
                <a:latin typeface="Fira Sans Ultra" charset="0"/>
                <a:ea typeface="Fira Sans Ultra" charset="0"/>
                <a:cs typeface="Fira Sans Ultra" charset="0"/>
              </a:defRPr>
            </a:lvl1pPr>
          </a:lstStyle>
          <a:p>
            <a:fld id="{16630861-4318-414B-8E21-CA5F03E7BD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04071"/>
          </a:solidFill>
          <a:latin typeface="Vollkorn" charset="0"/>
          <a:ea typeface="Vollkorn" charset="0"/>
          <a:cs typeface="Vollkorn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rgbClr val="60636B"/>
          </a:solidFill>
          <a:latin typeface="Fira Sans" charset="0"/>
          <a:ea typeface="Fira Sans" charset="0"/>
          <a:cs typeface="Fira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rgbClr val="60636B"/>
          </a:solidFill>
          <a:latin typeface="Fira Sans" charset="0"/>
          <a:ea typeface="Fira Sans" charset="0"/>
          <a:cs typeface="Fira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rgbClr val="60636B"/>
          </a:solidFill>
          <a:latin typeface="Fira Sans" charset="0"/>
          <a:ea typeface="Fira Sans" charset="0"/>
          <a:cs typeface="Fira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rgbClr val="60636B"/>
          </a:solidFill>
          <a:latin typeface="Fira Sans" charset="0"/>
          <a:ea typeface="Fira Sans" charset="0"/>
          <a:cs typeface="Fira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rgbClr val="60636B"/>
          </a:solidFill>
          <a:latin typeface="Fira Sans" charset="0"/>
          <a:ea typeface="Fira Sans" charset="0"/>
          <a:cs typeface="Fira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6185"/>
            <a:ext cx="78867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6684"/>
            <a:ext cx="78867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BBACC-27BF-4E3A-A0E2-2E4B0AC3014A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AE68C-C474-4840-B011-8DC6619626B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416" y="0"/>
            <a:ext cx="9143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2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6185"/>
            <a:ext cx="78867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6684"/>
            <a:ext cx="78867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5BFD3-3FEC-48E9-A37B-28CC4D71118E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797E-2104-A542-91CF-49E94E4865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1704" y="8467"/>
            <a:ext cx="9120593" cy="68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62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readyreadwritewv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vde.us/math4lif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Philanthropy WV EAG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Office Instructional Leadership and School Improvement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8, 2023</a:t>
            </a:r>
          </a:p>
        </p:txBody>
      </p:sp>
    </p:spTree>
    <p:extLst>
      <p:ext uri="{BB962C8B-B14F-4D97-AF65-F5344CB8AC3E}">
        <p14:creationId xmlns:p14="http://schemas.microsoft.com/office/powerpoint/2010/main" val="1826907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5E11E-A842-7B68-4846-379BCC184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Parent</a:t>
            </a:r>
            <a:r>
              <a:rPr lang="en-US" sz="3600" b="1" spc="-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Notification</a:t>
            </a:r>
            <a:r>
              <a:rPr lang="en-US" sz="3600" b="1" spc="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and</a:t>
            </a:r>
            <a:r>
              <a:rPr lang="en-US" sz="3600" b="1" spc="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Involvement</a:t>
            </a:r>
            <a:r>
              <a:rPr lang="en-US" sz="3600" b="1" spc="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DD264-34D5-111B-8823-3FE47BD4D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32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Parent</a:t>
            </a:r>
            <a:r>
              <a:rPr lang="en-US" sz="2400" b="1" spc="-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Notification</a:t>
            </a:r>
            <a:r>
              <a:rPr lang="en-US" sz="2400" b="1" spc="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and</a:t>
            </a:r>
            <a:r>
              <a:rPr lang="en-US" sz="2400" b="1" spc="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Involvement</a:t>
            </a:r>
            <a:r>
              <a:rPr lang="en-US" sz="2400" b="1" spc="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sz="2400" dirty="0">
              <a:effectLst/>
              <a:latin typeface="Z@RE893.tmp"/>
              <a:ea typeface="Z@RE893.tmp"/>
              <a:cs typeface="Z@RE893.tmp"/>
            </a:endParaRPr>
          </a:p>
          <a:p>
            <a:pPr marL="342900" marR="941070" lvl="0" indent="-34290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Notification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parents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guardians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are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included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creation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implementation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24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reading</a:t>
            </a:r>
            <a:r>
              <a:rPr lang="en-US" sz="2400" spc="18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 mathematics improvement plans.</a:t>
            </a:r>
          </a:p>
          <a:p>
            <a:pPr marL="342900" marR="332105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Provide</a:t>
            </a:r>
            <a:r>
              <a:rPr lang="en-US" sz="24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regular</a:t>
            </a:r>
            <a:r>
              <a:rPr lang="en-US" sz="24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updates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parents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guardians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receive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as</a:t>
            </a:r>
            <a:r>
              <a:rPr lang="en-US" sz="24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well</a:t>
            </a:r>
            <a:r>
              <a:rPr lang="en-US" sz="24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as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ongoing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communication</a:t>
            </a:r>
            <a:r>
              <a:rPr lang="en-US" sz="24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on</a:t>
            </a:r>
            <a:r>
              <a:rPr lang="en-US" sz="2400" spc="-7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child’s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reading</a:t>
            </a:r>
            <a:r>
              <a:rPr lang="en-US" sz="2400" spc="-1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 math progress.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Provide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strategies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parents</a:t>
            </a:r>
            <a:r>
              <a:rPr lang="en-US" sz="2400" spc="-1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guardians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400" spc="-1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use</a:t>
            </a:r>
            <a:r>
              <a:rPr lang="en-US" sz="24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at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home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help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their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child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succeed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reading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math.</a:t>
            </a:r>
            <a:br>
              <a:rPr lang="en-US" sz="2400" dirty="0">
                <a:effectLst/>
                <a:latin typeface="Z@RE893.tmp"/>
                <a:ea typeface="Z@RE893.tmp"/>
                <a:cs typeface="Z@RE893.tmp"/>
              </a:rPr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C66B7-F098-613E-3445-AE1349D11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554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407BB-07A5-BF47-3399-11979668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Teacher</a:t>
            </a:r>
            <a:r>
              <a:rPr lang="en-US" sz="3600" b="1" spc="-3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Preparation</a:t>
            </a:r>
            <a:r>
              <a:rPr lang="en-US" sz="3600" b="1" spc="-2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Program Component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C9753-2663-D8ED-D9AA-E346A1877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9700" marR="0" algn="just">
              <a:lnSpc>
                <a:spcPct val="100000"/>
              </a:lnSpc>
              <a:spcBef>
                <a:spcPts val="405"/>
              </a:spcBef>
              <a:spcAft>
                <a:spcPts val="0"/>
              </a:spcAft>
            </a:pPr>
            <a:r>
              <a:rPr lang="en-US" sz="20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Teacher</a:t>
            </a:r>
            <a:r>
              <a:rPr lang="en-US" sz="2000" b="1" spc="-3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0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Preparation</a:t>
            </a:r>
            <a:r>
              <a:rPr lang="en-US" sz="2000" b="1" spc="-2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0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Program Components</a:t>
            </a:r>
            <a:endParaRPr lang="en-US" sz="2000" dirty="0">
              <a:effectLst/>
              <a:latin typeface="Z@RE893.tmp"/>
              <a:ea typeface="Z@RE893.tmp"/>
              <a:cs typeface="Z@RE893.tmp"/>
            </a:endParaRPr>
          </a:p>
          <a:p>
            <a:pPr marL="342900" marR="239395" lvl="0" indent="-342900" algn="just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Ensure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educator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preparation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programs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prepare</a:t>
            </a:r>
            <a:r>
              <a:rPr lang="en-US" sz="20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candidates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implement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reading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math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instruction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using high- quality instructional materials, effective instruction and intervention, data driven decision making, and characteristics of dyslexia and dyscalculia.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41A0B-EFD4-2823-14BE-C4E38D0C9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080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D6358-19C7-E245-D9B6-47E113B8C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School</a:t>
            </a:r>
            <a:r>
              <a:rPr lang="en-US" sz="3600" b="1" spc="-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Personnel</a:t>
            </a:r>
            <a:r>
              <a:rPr lang="en-US" sz="3600" b="1" spc="4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Training</a:t>
            </a:r>
            <a:r>
              <a:rPr lang="en-US" sz="3600" b="1" spc="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F4690-BAB5-ED81-B5BE-ABDD22759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marR="0" indent="0">
              <a:spcBef>
                <a:spcPts val="45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Z@RE893.tmp"/>
              <a:ea typeface="Z@RE893.tmp"/>
              <a:cs typeface="Z@RE893.tmp"/>
            </a:endParaRPr>
          </a:p>
          <a:p>
            <a:pPr marL="203200" marR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School</a:t>
            </a:r>
            <a:r>
              <a:rPr lang="en-US" sz="2400" b="1" spc="-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Personnel</a:t>
            </a:r>
            <a:r>
              <a:rPr lang="en-US" sz="2400" b="1" spc="4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Training</a:t>
            </a:r>
            <a:r>
              <a:rPr lang="en-US" sz="2400" b="1" spc="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sz="2400" dirty="0">
              <a:effectLst/>
              <a:latin typeface="Z@RE893.tmp"/>
              <a:ea typeface="Z@RE893.tmp"/>
              <a:cs typeface="Z@RE893.tmp"/>
            </a:endParaRPr>
          </a:p>
          <a:p>
            <a:pPr marL="342900" marR="0" lvl="0" indent="-342900">
              <a:lnSpc>
                <a:spcPct val="110000"/>
              </a:lnSpc>
              <a:spcBef>
                <a:spcPts val="545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Instruction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regarding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administration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4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analysis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data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from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benchmark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assessment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screener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tools.</a:t>
            </a:r>
            <a:endParaRPr lang="en-US" sz="2400" dirty="0">
              <a:effectLst/>
              <a:latin typeface="Cambria" panose="020405030504060302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marR="0" lvl="0" indent="-342900">
              <a:lnSpc>
                <a:spcPct val="110000"/>
              </a:lnSpc>
              <a:spcBef>
                <a:spcPts val="54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Participation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comprehensive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training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on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science</a:t>
            </a:r>
            <a:r>
              <a:rPr lang="en-US" sz="24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reading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numeracy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instruction</a:t>
            </a:r>
            <a:endParaRPr lang="en-US" sz="2400" dirty="0">
              <a:effectLst/>
              <a:latin typeface="Cambria" panose="020405030504060302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marR="0" lvl="0" indent="-342900">
              <a:lnSpc>
                <a:spcPct val="110000"/>
              </a:lnSpc>
              <a:spcBef>
                <a:spcPts val="545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Understanding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characteristics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dyslexia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dyscalculia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students.</a:t>
            </a:r>
            <a:endParaRPr lang="en-US" sz="2400" dirty="0">
              <a:effectLst/>
              <a:latin typeface="Cambria" panose="020405030504060302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marR="0" lvl="0" indent="-342900">
              <a:lnSpc>
                <a:spcPct val="110000"/>
              </a:lnSpc>
              <a:spcBef>
                <a:spcPts val="55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Implementing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effective</a:t>
            </a:r>
            <a:r>
              <a:rPr lang="en-US" sz="24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instructional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strategies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that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benefit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students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with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indicators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dyslexia</a:t>
            </a:r>
            <a:r>
              <a:rPr lang="en-US" sz="24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dyscalculia.</a:t>
            </a:r>
            <a:endParaRPr lang="en-US" sz="2400" dirty="0">
              <a:effectLst/>
              <a:latin typeface="Cambria" panose="020405030504060302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marR="734695" lvl="0" indent="-342900">
              <a:lnSpc>
                <a:spcPct val="110000"/>
              </a:lnSpc>
              <a:spcBef>
                <a:spcPts val="54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Understanding</a:t>
            </a:r>
            <a:r>
              <a:rPr lang="en-US" sz="24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24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roles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4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responsibilities</a:t>
            </a:r>
            <a:r>
              <a:rPr lang="en-US" sz="24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classroom</a:t>
            </a:r>
            <a:r>
              <a:rPr lang="en-US" sz="24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assistant</a:t>
            </a:r>
            <a:r>
              <a:rPr lang="en-US" sz="24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teachers,</a:t>
            </a:r>
            <a:r>
              <a:rPr lang="en-US" sz="2400" spc="-7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aides,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paraprofessionals,</a:t>
            </a:r>
            <a:r>
              <a:rPr lang="en-US" sz="24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 interventionists in supporting literacy and numeracy alongside the classroom teacher.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Z@RE893.tmp"/>
              <a:ea typeface="Z@RE893.tmp"/>
              <a:cs typeface="Z@RE893.tmp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024413-8F8F-647E-3E23-06D4005B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39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A0076-3C95-D410-7117-C074DDB9C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Dyslexia</a:t>
            </a:r>
            <a:r>
              <a:rPr lang="en-US" sz="3600" b="1" spc="-5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and</a:t>
            </a:r>
            <a:r>
              <a:rPr lang="en-US" sz="3600" b="1" spc="-5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Dyscalculia</a:t>
            </a:r>
            <a:r>
              <a:rPr lang="en-US" sz="3600" b="1" spc="-4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8E473-5F1F-E69C-7AA5-BDD9DD9B0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175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Dyslexia</a:t>
            </a:r>
            <a:r>
              <a:rPr lang="en-US" sz="2000" b="1" spc="-5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0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and</a:t>
            </a:r>
            <a:r>
              <a:rPr lang="en-US" sz="2000" b="1" spc="-5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0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Dyscalculia</a:t>
            </a:r>
            <a:r>
              <a:rPr lang="en-US" sz="2000" b="1" spc="-4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0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sz="2000" dirty="0">
              <a:effectLst/>
              <a:latin typeface="Z@RE893.tmp"/>
              <a:ea typeface="Z@RE893.tmp"/>
              <a:cs typeface="Z@RE893.tmp"/>
            </a:endParaRPr>
          </a:p>
          <a:p>
            <a:pPr marL="342900" marR="427355" lvl="0" indent="-342900">
              <a:lnSpc>
                <a:spcPct val="120000"/>
              </a:lnSpc>
              <a:spcBef>
                <a:spcPts val="545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Establishing</a:t>
            </a:r>
            <a:r>
              <a:rPr lang="en-US" sz="2000" spc="-1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</a:t>
            </a:r>
            <a:r>
              <a:rPr lang="en-US" sz="20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list</a:t>
            </a:r>
            <a:r>
              <a:rPr lang="en-US" sz="20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0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dyslexia</a:t>
            </a:r>
            <a:r>
              <a:rPr lang="en-US" sz="20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screeners</a:t>
            </a:r>
            <a:r>
              <a:rPr lang="en-US" sz="20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0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be administered</a:t>
            </a:r>
            <a:r>
              <a:rPr lang="en-US" sz="20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no less</a:t>
            </a:r>
            <a:r>
              <a:rPr lang="en-US" sz="20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than</a:t>
            </a:r>
            <a:r>
              <a:rPr lang="en-US" sz="20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twice</a:t>
            </a:r>
            <a:r>
              <a:rPr lang="en-US" sz="20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per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year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kindergarten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through third grade and any time students with identified deficiencies</a:t>
            </a:r>
            <a:r>
              <a:rPr lang="en-US" sz="2000" spc="-1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are not responding to intervention.</a:t>
            </a:r>
          </a:p>
          <a:p>
            <a:pPr marL="342900" marR="424180" lvl="0" indent="-342900">
              <a:lnSpc>
                <a:spcPct val="120000"/>
              </a:lnSpc>
              <a:spcBef>
                <a:spcPts val="3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Providing annual professional development for educators to ensure students are screened and provided appropriate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evidence-based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instruction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intervention</a:t>
            </a:r>
            <a:r>
              <a:rPr lang="en-US" sz="20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strategies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for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students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at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risk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for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academic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difficulty including students who exhibit possible indicators of risk for dyslexia or dyscalculia.</a:t>
            </a:r>
          </a:p>
          <a:p>
            <a:pPr marL="342900" marR="585470" lvl="0" indent="-342900">
              <a:lnSpc>
                <a:spcPct val="120000"/>
              </a:lnSpc>
              <a:spcBef>
                <a:spcPts val="3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Ensuring</a:t>
            </a:r>
            <a:r>
              <a:rPr lang="en-US" sz="20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appropriate</a:t>
            </a:r>
            <a:r>
              <a:rPr lang="en-US" sz="20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accommodations</a:t>
            </a:r>
            <a:r>
              <a:rPr lang="en-US" sz="20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for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students</a:t>
            </a:r>
            <a:r>
              <a:rPr lang="en-US" sz="20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who</a:t>
            </a:r>
            <a:r>
              <a:rPr lang="en-US" sz="20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are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at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risk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for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may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be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diagnosed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with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dyslexia</a:t>
            </a:r>
            <a:r>
              <a:rPr lang="en-US" sz="20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 </a:t>
            </a:r>
            <a:r>
              <a:rPr lang="en-US" sz="20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dyscalculia.</a:t>
            </a:r>
            <a:endParaRPr lang="en-US" sz="2000" dirty="0">
              <a:effectLst/>
              <a:latin typeface="Cambria" panose="020405030504060302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marR="575310" lvl="0" indent="-342900">
              <a:lnSpc>
                <a:spcPct val="120000"/>
              </a:lnSpc>
              <a:spcBef>
                <a:spcPts val="3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Using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terms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dyslexia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dyscalculia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IEPs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evaluation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reports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by</a:t>
            </a:r>
            <a:r>
              <a:rPr lang="en-US" sz="20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professionals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qualified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render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 diagnosis of dyslexia or dyscalculia.</a:t>
            </a:r>
          </a:p>
          <a:p>
            <a:pPr marL="342900" marR="454660" lvl="0" indent="-342900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Require a list of screeners, assessments, instructional resources, informational materials, and professional development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address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20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identification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0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students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with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dyslexia</a:t>
            </a:r>
            <a:r>
              <a:rPr lang="en-US" sz="20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dyscalculia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be</a:t>
            </a:r>
            <a:r>
              <a:rPr lang="en-US" sz="20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made</a:t>
            </a:r>
            <a:r>
              <a:rPr lang="en-US" sz="20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publicly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available.</a:t>
            </a: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Provide</a:t>
            </a:r>
            <a:r>
              <a:rPr lang="en-US" sz="2000" spc="-7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resources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regarding</a:t>
            </a:r>
            <a:r>
              <a:rPr lang="en-US" sz="20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dyslexia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dyscalculia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must</a:t>
            </a:r>
            <a:r>
              <a:rPr lang="en-US" sz="20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be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provided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parents</a:t>
            </a:r>
            <a:r>
              <a:rPr lang="en-US" sz="20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annually.</a:t>
            </a:r>
            <a:endParaRPr lang="en-US" sz="2000" dirty="0">
              <a:effectLst/>
              <a:latin typeface="Cambria" panose="020405030504060302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marR="941070" lvl="0" indent="-342900">
              <a:lnSpc>
                <a:spcPct val="120000"/>
              </a:lnSpc>
              <a:spcBef>
                <a:spcPts val="545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Conduct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literacy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screenings</a:t>
            </a:r>
            <a:r>
              <a:rPr lang="en-US" sz="20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for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students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transferring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grades</a:t>
            </a:r>
            <a:r>
              <a:rPr lang="en-US" sz="20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3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–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5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from</a:t>
            </a:r>
            <a:r>
              <a:rPr lang="en-US" sz="20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another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school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that</a:t>
            </a:r>
            <a:r>
              <a:rPr lang="en-US" sz="20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does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not utilize screeners.</a:t>
            </a:r>
          </a:p>
          <a:p>
            <a:pPr marL="0" marR="0" indent="0">
              <a:spcBef>
                <a:spcPts val="20"/>
              </a:spcBef>
              <a:spcAft>
                <a:spcPts val="0"/>
              </a:spcAft>
              <a:buNone/>
            </a:pPr>
            <a:endParaRPr lang="en-US" sz="2000" dirty="0">
              <a:effectLst/>
              <a:latin typeface="Z@RE893.tmp"/>
              <a:ea typeface="Z@RE893.tmp"/>
              <a:cs typeface="Z@RE893.tmp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BDC19-DA73-C7E6-E494-F7067850F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473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EE92C-DDC9-BF3C-8742-2A87F4199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Implementation</a:t>
            </a:r>
            <a:r>
              <a:rPr lang="en-US" sz="3600" b="1" spc="-6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and</a:t>
            </a:r>
            <a:r>
              <a:rPr lang="en-US" sz="3600" b="1" spc="-4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Reporting</a:t>
            </a:r>
            <a:r>
              <a:rPr lang="en-US" sz="3600" b="1" spc="-2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36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0B85E-1E6E-7115-95D1-94ECB82C9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03200" marR="0" algn="just">
              <a:lnSpc>
                <a:spcPct val="120000"/>
              </a:lnSpc>
              <a:spcBef>
                <a:spcPts val="5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Implementation</a:t>
            </a:r>
            <a:r>
              <a:rPr lang="en-US" sz="2400" b="1" spc="-6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and</a:t>
            </a:r>
            <a:r>
              <a:rPr lang="en-US" sz="2400" b="1" spc="-4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Reporting</a:t>
            </a:r>
            <a:r>
              <a:rPr lang="en-US" sz="2400" b="1" spc="-2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sz="2400" dirty="0">
              <a:effectLst/>
              <a:latin typeface="Z@RE893.tmp"/>
              <a:ea typeface="Z@RE893.tmp"/>
              <a:cs typeface="Z@RE893.tmp"/>
            </a:endParaRPr>
          </a:p>
          <a:p>
            <a:pPr marL="342900" marR="172085" lvl="0" indent="-342900" algn="just">
              <a:lnSpc>
                <a:spcPct val="120000"/>
              </a:lnSpc>
              <a:spcBef>
                <a:spcPts val="54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Phase in ratios for classroom aides or interventionist (more than 12 students) beginning in 2023 for first grade classrooms then second and third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grade in the following two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years unless other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funds are already</a:t>
            </a:r>
            <a:r>
              <a:rPr lang="en-US" sz="2400" spc="-1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supporting 1st grade aides in the county.</a:t>
            </a: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Submit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proposed</a:t>
            </a:r>
            <a:r>
              <a:rPr lang="en-US" sz="24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implementation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LOCEA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by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July</a:t>
            </a:r>
            <a:r>
              <a:rPr lang="en-US" sz="2400" spc="-1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1, 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2023</a:t>
            </a:r>
            <a:endParaRPr lang="en-US" sz="2400" dirty="0">
              <a:effectLst/>
              <a:latin typeface="Cambria" panose="020405030504060302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marR="378460" lvl="0" indent="-342900" algn="just">
              <a:lnSpc>
                <a:spcPct val="120000"/>
              </a:lnSpc>
              <a:spcBef>
                <a:spcPts val="57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Provide a report on literacy and numeracy to LOCEA, Joint Committee on Government and Finance, and the Governor by November 1, 2023 and annually thereafter.</a:t>
            </a:r>
          </a:p>
          <a:p>
            <a:pPr marL="342900" marR="398145" lvl="0" indent="-342900" algn="just">
              <a:lnSpc>
                <a:spcPct val="120000"/>
              </a:lnSpc>
              <a:spcBef>
                <a:spcPts val="3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Require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24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retention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third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grade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students</a:t>
            </a:r>
            <a:r>
              <a:rPr lang="en-US" sz="24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not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meeting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standards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4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English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Language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Arts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Math</a:t>
            </a:r>
            <a:r>
              <a:rPr lang="en-US" sz="24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4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begin July 1, 2026 with a few exceptions.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E2AB5-E87E-2941-9CD7-CA7F7D5F4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744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BB864-7B5F-6758-3228-575BC1DD6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Early Learning Funds – Strategic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B570A-A70F-CB52-5719-056FF9536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Revised Goals for the Early Learning Funds as a result of HB3035</a:t>
            </a:r>
          </a:p>
          <a:p>
            <a:r>
              <a:rPr lang="en-US" dirty="0"/>
              <a:t>Science of Reading Instruction</a:t>
            </a:r>
          </a:p>
          <a:p>
            <a:r>
              <a:rPr lang="en-US" dirty="0"/>
              <a:t>Science of Reading and Numeracy Professional Development</a:t>
            </a:r>
          </a:p>
          <a:p>
            <a:r>
              <a:rPr lang="en-US" dirty="0"/>
              <a:t>Assessments:  Screeners, Diagnostics, Benchmarks</a:t>
            </a:r>
          </a:p>
          <a:p>
            <a:r>
              <a:rPr lang="en-US" dirty="0"/>
              <a:t>Multi-Tiered Systems of Support</a:t>
            </a:r>
          </a:p>
          <a:p>
            <a:r>
              <a:rPr lang="en-US" dirty="0"/>
              <a:t>Family Notification and Involvement</a:t>
            </a:r>
          </a:p>
          <a:p>
            <a:r>
              <a:rPr lang="en-US" dirty="0"/>
              <a:t>Extended Learning Opportunities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30B79C-2174-AA68-622F-C99ED5648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373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026B0-E6C1-8E55-DE30-74D00028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Milestones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21F5D1F4-6D3A-DE18-5EF0-C3ABBB01E9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689361"/>
              </p:ext>
            </p:extLst>
          </p:nvPr>
        </p:nvGraphicFramePr>
        <p:xfrm>
          <a:off x="298939" y="1543905"/>
          <a:ext cx="8451010" cy="40031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19879">
                  <a:extLst>
                    <a:ext uri="{9D8B030D-6E8A-4147-A177-3AD203B41FA5}">
                      <a16:colId xmlns:a16="http://schemas.microsoft.com/office/drawing/2014/main" val="1575641724"/>
                    </a:ext>
                  </a:extLst>
                </a:gridCol>
                <a:gridCol w="7331131">
                  <a:extLst>
                    <a:ext uri="{9D8B030D-6E8A-4147-A177-3AD203B41FA5}">
                      <a16:colId xmlns:a16="http://schemas.microsoft.com/office/drawing/2014/main" val="4079918774"/>
                    </a:ext>
                  </a:extLst>
                </a:gridCol>
              </a:tblGrid>
              <a:tr h="1296506">
                <a:tc>
                  <a:txBody>
                    <a:bodyPr/>
                    <a:lstStyle/>
                    <a:p>
                      <a:pPr marL="79375" marR="0"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en-US" sz="1800" spc="-2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August</a:t>
                      </a:r>
                      <a:r>
                        <a:rPr lang="en-US" sz="1800" spc="-1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spc="-2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2022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990" marR="116840">
                        <a:lnSpc>
                          <a:spcPct val="113000"/>
                        </a:lnSpc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</a:t>
                      </a:r>
                      <a:r>
                        <a:rPr lang="en-US" sz="1800" spc="-1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newly</a:t>
                      </a:r>
                      <a:r>
                        <a:rPr lang="en-US" sz="1800" spc="-2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appointed</a:t>
                      </a:r>
                      <a:r>
                        <a:rPr lang="en-US" sz="1800" spc="-2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state superintendent</a:t>
                      </a:r>
                      <a:r>
                        <a:rPr lang="en-US" sz="1800" spc="-2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of</a:t>
                      </a:r>
                      <a:r>
                        <a:rPr lang="en-US" sz="1800" spc="-1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schools,</a:t>
                      </a:r>
                      <a:r>
                        <a:rPr lang="en-US" sz="1800" spc="-1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David</a:t>
                      </a:r>
                      <a:r>
                        <a:rPr lang="en-US" sz="1800" spc="-2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Roach,</a:t>
                      </a:r>
                      <a:r>
                        <a:rPr lang="en-US" sz="1800" spc="-1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launched</a:t>
                      </a:r>
                      <a:r>
                        <a:rPr lang="en-US" sz="1800" spc="-2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an</a:t>
                      </a:r>
                      <a:r>
                        <a:rPr lang="en-US" sz="1800" spc="-2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initiative</a:t>
                      </a:r>
                      <a:r>
                        <a:rPr lang="en-US" sz="1800" spc="-1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focused</a:t>
                      </a:r>
                      <a:r>
                        <a:rPr lang="en-US" sz="1800" spc="-2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on</a:t>
                      </a:r>
                      <a:r>
                        <a:rPr lang="en-US" sz="1800" spc="-2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literacy, writing, and reading on level by third grade.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509105"/>
                  </a:ext>
                </a:extLst>
              </a:tr>
              <a:tr h="2706611">
                <a:tc>
                  <a:txBody>
                    <a:bodyPr/>
                    <a:lstStyle/>
                    <a:p>
                      <a:pPr marL="79375" marR="0"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October</a:t>
                      </a:r>
                      <a:r>
                        <a:rPr lang="en-US" sz="1800" spc="-2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2022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990" marR="635" algn="just">
                        <a:lnSpc>
                          <a:spcPct val="112000"/>
                        </a:lnSpc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INVEST literacy and numeracy conferences scheduled for June 2023 (Charleston) and July 2023 (Morgantown). The three-day event will bring together school teams made up of the principal and up to four teachers to better understand</a:t>
                      </a:r>
                      <a:r>
                        <a:rPr lang="en-US" sz="1800" spc="14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</a:t>
                      </a:r>
                      <a:r>
                        <a:rPr lang="en-US" sz="1800" spc="16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science</a:t>
                      </a:r>
                      <a:r>
                        <a:rPr lang="en-US" sz="1800" spc="16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of</a:t>
                      </a:r>
                      <a:r>
                        <a:rPr lang="en-US" sz="1800" spc="13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reading,</a:t>
                      </a:r>
                      <a:r>
                        <a:rPr lang="en-US" sz="1800" spc="15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numeracy,</a:t>
                      </a:r>
                      <a:r>
                        <a:rPr lang="en-US" sz="1800" spc="15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student</a:t>
                      </a:r>
                      <a:r>
                        <a:rPr lang="en-US" sz="1800" spc="15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engagement,</a:t>
                      </a:r>
                      <a:r>
                        <a:rPr lang="en-US" sz="1800" spc="1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and</a:t>
                      </a:r>
                      <a:r>
                        <a:rPr lang="en-US" sz="1800" spc="14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implementing</a:t>
                      </a:r>
                      <a:r>
                        <a:rPr lang="en-US" sz="1800" spc="15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school-wide</a:t>
                      </a:r>
                      <a:r>
                        <a:rPr lang="en-US" sz="1800" spc="15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programs.</a:t>
                      </a:r>
                    </a:p>
                    <a:p>
                      <a:pPr marL="46990" marR="0" algn="just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Partners</a:t>
                      </a:r>
                      <a:r>
                        <a:rPr lang="en-US" sz="1800" spc="-3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include</a:t>
                      </a:r>
                      <a:r>
                        <a:rPr lang="en-US" sz="18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SREB</a:t>
                      </a:r>
                      <a:r>
                        <a:rPr lang="en-US" sz="18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and Marshall</a:t>
                      </a:r>
                      <a:r>
                        <a:rPr lang="en-US" sz="18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University’s</a:t>
                      </a:r>
                      <a:r>
                        <a:rPr lang="en-US" sz="18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June</a:t>
                      </a:r>
                      <a:r>
                        <a:rPr lang="en-US" sz="18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Harless </a:t>
                      </a:r>
                      <a:r>
                        <a:rPr lang="en-US" sz="18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Center.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38064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5C8C7-127A-F79A-8B47-597A9CF6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99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75B9D-CFAA-F6D6-BD2F-9B053DB10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Milestones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7B59BE6-E46E-595C-BEBF-F518B2C72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1124758"/>
              </p:ext>
            </p:extLst>
          </p:nvPr>
        </p:nvGraphicFramePr>
        <p:xfrm>
          <a:off x="414259" y="1081114"/>
          <a:ext cx="8204340" cy="451137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87191">
                  <a:extLst>
                    <a:ext uri="{9D8B030D-6E8A-4147-A177-3AD203B41FA5}">
                      <a16:colId xmlns:a16="http://schemas.microsoft.com/office/drawing/2014/main" val="3499094596"/>
                    </a:ext>
                  </a:extLst>
                </a:gridCol>
                <a:gridCol w="7117149">
                  <a:extLst>
                    <a:ext uri="{9D8B030D-6E8A-4147-A177-3AD203B41FA5}">
                      <a16:colId xmlns:a16="http://schemas.microsoft.com/office/drawing/2014/main" val="217391518"/>
                    </a:ext>
                  </a:extLst>
                </a:gridCol>
              </a:tblGrid>
              <a:tr h="1842432">
                <a:tc>
                  <a:txBody>
                    <a:bodyPr/>
                    <a:lstStyle/>
                    <a:p>
                      <a:pPr marL="79375" marR="105410">
                        <a:lnSpc>
                          <a:spcPct val="100000"/>
                        </a:lnSpc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January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2023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990" marR="0" algn="just">
                        <a:lnSpc>
                          <a:spcPct val="100000"/>
                        </a:lnSpc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Third</a:t>
                      </a:r>
                      <a:r>
                        <a:rPr lang="en-US" sz="1400" spc="-3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Grade</a:t>
                      </a:r>
                      <a:r>
                        <a:rPr lang="en-US" sz="1400" spc="-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Success</a:t>
                      </a:r>
                      <a:r>
                        <a:rPr lang="en-US" sz="1400" spc="-2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Act</a:t>
                      </a:r>
                      <a:r>
                        <a:rPr lang="en-US" sz="1400" spc="-1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legislation</a:t>
                      </a:r>
                      <a:r>
                        <a:rPr lang="en-US" sz="1400" spc="-2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introduced.</a:t>
                      </a:r>
                      <a:r>
                        <a:rPr lang="en-US" sz="1400" spc="-1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WVDE</a:t>
                      </a:r>
                      <a:r>
                        <a:rPr lang="en-US" sz="1400" spc="-1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launched</a:t>
                      </a:r>
                      <a:r>
                        <a:rPr lang="en-US" sz="1400" spc="-2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Ready.</a:t>
                      </a:r>
                      <a:r>
                        <a:rPr lang="en-US" sz="1400" spc="-1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Read.</a:t>
                      </a:r>
                      <a:r>
                        <a:rPr lang="en-US" sz="1400" spc="-1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Write,</a:t>
                      </a:r>
                      <a:r>
                        <a:rPr lang="en-US" sz="1400" spc="-1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WV</a:t>
                      </a:r>
                      <a:r>
                        <a:rPr lang="en-US" sz="1400" spc="-1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campaign.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46990" marR="0" algn="just">
                        <a:lnSpc>
                          <a:spcPct val="100000"/>
                        </a:lnSpc>
                        <a:spcBef>
                          <a:spcPts val="42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Superintendent David Roach created the Leaders of Literacy Advisory Committee composed of 40 members from businesses, intuitions of higher education, legislators, community groups and professional organizations.</a:t>
                      </a:r>
                      <a:r>
                        <a:rPr lang="en-US" sz="1400" spc="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</a:t>
                      </a:r>
                      <a:r>
                        <a:rPr lang="en-US" sz="1400" spc="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first meeting occurred on January 23, 2023.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766878"/>
                  </a:ext>
                </a:extLst>
              </a:tr>
              <a:tr h="2668945">
                <a:tc>
                  <a:txBody>
                    <a:bodyPr/>
                    <a:lstStyle/>
                    <a:p>
                      <a:pPr marL="79375" marR="407035">
                        <a:lnSpc>
                          <a:spcPct val="100000"/>
                        </a:lnSpc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March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spc="-2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2023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1497965">
                        <a:lnSpc>
                          <a:spcPct val="100000"/>
                        </a:lnSpc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Third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Grade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Success</a:t>
                      </a:r>
                      <a:r>
                        <a:rPr lang="en-US" sz="1400" spc="-3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Act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legislation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(HB</a:t>
                      </a:r>
                      <a:r>
                        <a:rPr lang="en-US" sz="1400" spc="-3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3035)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was</a:t>
                      </a:r>
                      <a:r>
                        <a:rPr lang="en-US" sz="1400" spc="-3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passed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and signed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into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law. </a:t>
                      </a:r>
                    </a:p>
                    <a:p>
                      <a:pPr marL="69215" marR="1497965">
                        <a:lnSpc>
                          <a:spcPct val="100000"/>
                        </a:lnSpc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WVDE reactivated the Math4life campaign as Unite with Numeracy.</a:t>
                      </a:r>
                    </a:p>
                    <a:p>
                      <a:pPr marL="69215" marR="116840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parameters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for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use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of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Early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Literacy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Funds by local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districts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were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revised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to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reflect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 goals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of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HB 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3035.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83079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48290-1C14-431D-FCA2-05338754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00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F5580-85EA-69A4-9D85-2E8B374FA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Milestones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F67333F-B5D7-1AB7-C220-D5BE07C15F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306307"/>
              </p:ext>
            </p:extLst>
          </p:nvPr>
        </p:nvGraphicFramePr>
        <p:xfrm>
          <a:off x="459726" y="1192255"/>
          <a:ext cx="7961847" cy="474640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55057">
                  <a:extLst>
                    <a:ext uri="{9D8B030D-6E8A-4147-A177-3AD203B41FA5}">
                      <a16:colId xmlns:a16="http://schemas.microsoft.com/office/drawing/2014/main" val="2042857512"/>
                    </a:ext>
                  </a:extLst>
                </a:gridCol>
                <a:gridCol w="6906790">
                  <a:extLst>
                    <a:ext uri="{9D8B030D-6E8A-4147-A177-3AD203B41FA5}">
                      <a16:colId xmlns:a16="http://schemas.microsoft.com/office/drawing/2014/main" val="3888041804"/>
                    </a:ext>
                  </a:extLst>
                </a:gridCol>
              </a:tblGrid>
              <a:tr h="1078642">
                <a:tc>
                  <a:txBody>
                    <a:bodyPr/>
                    <a:lstStyle/>
                    <a:p>
                      <a:pPr marL="79375" marR="0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400" spc="-2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April</a:t>
                      </a:r>
                      <a:r>
                        <a:rPr lang="en-US" sz="1400" spc="-35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spc="-2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2023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990" marR="116840">
                        <a:lnSpc>
                          <a:spcPct val="100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West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Virginia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Department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of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Education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forms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taskforce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to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address</a:t>
                      </a:r>
                      <a:r>
                        <a:rPr lang="en-US" sz="1400" spc="-4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components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needed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to successfully implement the Third Grade Success Act. </a:t>
                      </a:r>
                    </a:p>
                    <a:p>
                      <a:pPr marL="46990" marR="116840">
                        <a:lnSpc>
                          <a:spcPct val="100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 West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Virginia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Department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of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Education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registered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over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1,200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educators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for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2023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Summer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INVEST Conference for Literacy and Numeracy.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1532675"/>
                  </a:ext>
                </a:extLst>
              </a:tr>
              <a:tr h="3629761">
                <a:tc>
                  <a:txBody>
                    <a:bodyPr/>
                    <a:lstStyle/>
                    <a:p>
                      <a:pPr marL="79375" marR="0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400" spc="-2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April/May</a:t>
                      </a: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spc="-2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2023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990" marR="116840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WVDE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created</a:t>
                      </a:r>
                      <a:r>
                        <a:rPr lang="en-US" sz="1400" spc="-4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 criteria for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selection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of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literacy,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numeracy,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and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dyslexia benchmarks/screeners. Vendors were contacted to respond to the screener criteria.</a:t>
                      </a:r>
                    </a:p>
                    <a:p>
                      <a:pPr marL="46990" marR="0">
                        <a:lnSpc>
                          <a:spcPct val="100000"/>
                        </a:lnSpc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list of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approved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vendors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was</a:t>
                      </a:r>
                      <a:r>
                        <a:rPr lang="en-US" sz="1400" spc="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published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and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made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available</a:t>
                      </a:r>
                      <a:r>
                        <a:rPr lang="en-US" sz="1400" spc="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to</a:t>
                      </a:r>
                      <a:r>
                        <a:rPr lang="en-US" sz="1400" spc="-3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Local</a:t>
                      </a:r>
                      <a:r>
                        <a:rPr lang="en-US" sz="1400" spc="-3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Education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Agencies</a:t>
                      </a:r>
                      <a:r>
                        <a:rPr lang="en-US" sz="1400" spc="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in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mid-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May.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46990" marR="116840">
                        <a:lnSpc>
                          <a:spcPct val="100000"/>
                        </a:lnSpc>
                        <a:spcBef>
                          <a:spcPts val="65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Literacy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Specialists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from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WVDE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met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with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local school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districts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to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discuss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the allocation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and</a:t>
                      </a:r>
                      <a:r>
                        <a:rPr lang="en-US" sz="1400" spc="-2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use of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early literacy funds to support the purposes of HB3035.</a:t>
                      </a:r>
                    </a:p>
                    <a:p>
                      <a:pPr marL="46990" marR="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Districts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were</a:t>
                      </a:r>
                      <a:r>
                        <a:rPr lang="en-US" sz="1400" spc="-1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allocated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an</a:t>
                      </a:r>
                      <a:r>
                        <a:rPr lang="en-US" sz="1400" spc="-3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additional</a:t>
                      </a:r>
                      <a:r>
                        <a:rPr lang="en-US" sz="1400" spc="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$5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per</a:t>
                      </a:r>
                      <a:r>
                        <a:rPr lang="en-US" sz="1400" spc="4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K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–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3</a:t>
                      </a:r>
                      <a:r>
                        <a:rPr lang="en-US" sz="1400" spc="-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student</a:t>
                      </a:r>
                      <a:r>
                        <a:rPr lang="en-US" sz="1400" spc="-1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to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support the purchase of literacy, numeracy and dyslexia screening tools. 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46990" marR="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en-US" sz="1400" spc="-25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38100" marR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Mountain State ESC posted two Literacy Specialists positions to serve in selected regions of West Virginia to bring the number of regional specialists to 7 (5 via the June Harless Center and 2 via Mountain State ESC).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Z@RE893.tmp"/>
                          <a:cs typeface="Segoe UI" panose="020B0502040204020203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Continue the funding for the third and final year of School-Based Literacy Specialists in three counties – Braxton, Hardy and Upshur.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Z@RE893.tmp"/>
                          <a:cs typeface="Segoe UI" panose="020B0502040204020203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6990" marR="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01441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506A42-335E-57A0-32C4-DC9F7C4D0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21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471B7-AB89-7AD5-7F40-FA4E936BA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Parent, Family and Community Involvement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9F018-06A6-6237-E06D-BE124FF28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Partnerships with State and Community Organizations to promote Literacy</a:t>
            </a:r>
          </a:p>
          <a:p>
            <a:r>
              <a:rPr lang="en-US" dirty="0"/>
              <a:t>Parent-friendly resources to communicate what the science of reading is and the importance of reading on level by third grade for future success</a:t>
            </a:r>
          </a:p>
          <a:p>
            <a:r>
              <a:rPr lang="en-US" dirty="0"/>
              <a:t>Ways to promote reading for pleasure to support grade level reading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B194E-9400-C9F4-6987-492878D30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59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03520-CF02-471E-8104-E2E4DA232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7688A-D48C-4FF5-9C6A-B18192B4B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471" y="1182736"/>
            <a:ext cx="8527427" cy="47330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Fira Sans"/>
              </a:rPr>
              <a:t>Ready! Read! Write, WV and Unite for Numeracy Initiatives</a:t>
            </a:r>
          </a:p>
          <a:p>
            <a:r>
              <a:rPr lang="en-US" dirty="0">
                <a:latin typeface="Fira Sans"/>
              </a:rPr>
              <a:t>HB 3035 Legislation Overview</a:t>
            </a:r>
          </a:p>
          <a:p>
            <a:r>
              <a:rPr lang="en-US" dirty="0"/>
              <a:t>Teacher Training</a:t>
            </a:r>
          </a:p>
          <a:p>
            <a:r>
              <a:rPr lang="en-US" dirty="0"/>
              <a:t>Parental Interaction</a:t>
            </a:r>
          </a:p>
          <a:p>
            <a:r>
              <a:rPr lang="en-US" dirty="0"/>
              <a:t>Dyslexia Awareness and Strategies</a:t>
            </a:r>
          </a:p>
          <a:p>
            <a:r>
              <a:rPr lang="en-US" dirty="0"/>
              <a:t>Ready! Read! Write, WV Implementation</a:t>
            </a:r>
          </a:p>
          <a:p>
            <a:r>
              <a:rPr lang="en-US" dirty="0"/>
              <a:t>Parent and Family Involvement in Literacy and Numeracy</a:t>
            </a:r>
          </a:p>
          <a:p>
            <a:r>
              <a:rPr lang="en-US" dirty="0"/>
              <a:t>Partner Literacy and Numeracy Organizations</a:t>
            </a:r>
            <a:endParaRPr lang="en-US" dirty="0">
              <a:latin typeface="Fira San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7B51B-628A-4420-A860-90DF3E668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66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0ADB5-22DA-2088-6B7D-0696FEAE4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Selected Organizations in West Virginia Supporting Literacy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AA341-8B5C-549F-8773-7CD861505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Selected Local, Regional, State, and National Partners Engaged with West Virginia’s Literacy Initiative</a:t>
            </a:r>
          </a:p>
          <a:p>
            <a:r>
              <a:rPr lang="en-US" dirty="0"/>
              <a:t>All West Virginia School Districts</a:t>
            </a:r>
          </a:p>
          <a:p>
            <a:r>
              <a:rPr lang="en-US" dirty="0"/>
              <a:t>Early Childhood Advisory Council of West Virginia </a:t>
            </a:r>
          </a:p>
          <a:p>
            <a:r>
              <a:rPr lang="en-US" dirty="0"/>
              <a:t>Marshall University’s June Harless Center for Rural Education and Research</a:t>
            </a:r>
          </a:p>
          <a:p>
            <a:r>
              <a:rPr lang="en-US" dirty="0"/>
              <a:t>Dolly Parton’s Imagination Library</a:t>
            </a:r>
          </a:p>
          <a:p>
            <a:r>
              <a:rPr lang="en-US" dirty="0"/>
              <a:t>West Virginia Public Education Collaborative (PEC)</a:t>
            </a:r>
          </a:p>
          <a:p>
            <a:r>
              <a:rPr lang="en-US" dirty="0"/>
              <a:t>National Summer Learning Program</a:t>
            </a:r>
          </a:p>
          <a:p>
            <a:r>
              <a:rPr lang="en-US" dirty="0"/>
              <a:t>West Virginia Reading Association </a:t>
            </a:r>
          </a:p>
          <a:p>
            <a:r>
              <a:rPr lang="en-US" dirty="0"/>
              <a:t>Read Aloud West Virginia</a:t>
            </a:r>
          </a:p>
          <a:p>
            <a:r>
              <a:rPr lang="en-US" dirty="0"/>
              <a:t>West Virginia Head Start State Collaboration Office (Head Start and Early Head Start)</a:t>
            </a:r>
          </a:p>
          <a:p>
            <a:r>
              <a:rPr lang="en-US" dirty="0"/>
              <a:t>West Virginia Library Commission </a:t>
            </a:r>
          </a:p>
          <a:p>
            <a:r>
              <a:rPr lang="en-US" dirty="0"/>
              <a:t>West Virginia DHHR, Division of Early Care and Education</a:t>
            </a:r>
          </a:p>
          <a:p>
            <a:r>
              <a:rPr lang="en-US" dirty="0"/>
              <a:t>West Virginia Statewide Afterschool Network </a:t>
            </a:r>
          </a:p>
          <a:p>
            <a:r>
              <a:rPr lang="en-US" dirty="0"/>
              <a:t>West Virginia Public Broadcasting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9F324-ECE6-A1EF-8F6F-ED76CC88F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45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D68CE-14CF-320F-EC7B-9CE7493B5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AFB20-4A62-2092-8D79-8DF15D279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EC528-1648-687C-C1FC-F3100A014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97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57B93-0E96-463A-1BC6-6907F2EB7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Ready Read Write West Virginia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03809-F692-09F7-C0B4-7000BFC94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Information and videos are available at </a:t>
            </a:r>
            <a:r>
              <a:rPr lang="en-US" dirty="0">
                <a:hlinkClick r:id="rId2"/>
              </a:rPr>
              <a:t>http://readyreadwritewv.com</a:t>
            </a:r>
            <a:r>
              <a:rPr lang="en-US" dirty="0"/>
              <a:t>  </a:t>
            </a:r>
          </a:p>
          <a:p>
            <a:r>
              <a:rPr lang="en-US" dirty="0"/>
              <a:t>Creating the PD for the 5 Pillars of the Science of Reading + Writing</a:t>
            </a:r>
          </a:p>
          <a:p>
            <a:r>
              <a:rPr lang="en-US" dirty="0"/>
              <a:t>Two informational documents will be shared in a follow-up email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735E9C-96B4-4C03-8886-15C5EE372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E5F022-79DF-8CF2-3947-3E24CC8B9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893" y="3366949"/>
            <a:ext cx="3177518" cy="229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53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29FC-F8CE-9CBE-C8B4-CFFB7AA78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Vollkorn"/>
              </a:rPr>
              <a:t>UNITe</a:t>
            </a:r>
            <a:r>
              <a:rPr lang="en-US" dirty="0">
                <a:latin typeface="Vollkorn"/>
              </a:rPr>
              <a:t> With Numeracy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93BED-FC3B-FCB0-AC3C-1BD6354C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US" dirty="0"/>
              <a:t>Extension of the Math4Life initiative</a:t>
            </a:r>
          </a:p>
          <a:p>
            <a:r>
              <a:rPr lang="en-US" dirty="0"/>
              <a:t>Focus on the Mathematical Habits of Mind</a:t>
            </a:r>
          </a:p>
          <a:p>
            <a:r>
              <a:rPr lang="en-US" b="1" dirty="0"/>
              <a:t>MHM1: Make sense of problems and persevere to solve them. </a:t>
            </a:r>
          </a:p>
          <a:p>
            <a:pPr lvl="1"/>
            <a:r>
              <a:rPr lang="en-US" dirty="0"/>
              <a:t>Identify what the problem is asking and work until a solution is found. </a:t>
            </a:r>
          </a:p>
          <a:p>
            <a:r>
              <a:rPr lang="en-US" b="1" dirty="0"/>
              <a:t>MHM2: Reason abstractly and quantitatively. </a:t>
            </a:r>
          </a:p>
          <a:p>
            <a:pPr lvl="1"/>
            <a:r>
              <a:rPr lang="en-US" dirty="0"/>
              <a:t>Use reasoning to examine numbers and ideas. </a:t>
            </a:r>
          </a:p>
          <a:p>
            <a:r>
              <a:rPr lang="en-US" b="1" dirty="0"/>
              <a:t>MHM3: Construct viable arguments and critique the reasoning of others.</a:t>
            </a:r>
          </a:p>
          <a:p>
            <a:pPr lvl="1"/>
            <a:r>
              <a:rPr lang="en-US" dirty="0"/>
              <a:t>Use clear and precise language in discussions with others and to explain one’s own reasoning. </a:t>
            </a:r>
          </a:p>
          <a:p>
            <a:r>
              <a:rPr lang="en-US" b="1" dirty="0"/>
              <a:t>MHM4: Model with Mathematics. </a:t>
            </a:r>
          </a:p>
          <a:p>
            <a:pPr lvl="1"/>
            <a:r>
              <a:rPr lang="en-US" dirty="0"/>
              <a:t>Represent problems in multiple ways using drawings, objects, charts, and equations. </a:t>
            </a:r>
          </a:p>
          <a:p>
            <a:r>
              <a:rPr lang="en-US" b="1" dirty="0"/>
              <a:t>MHM5: Use appropriate tools strategically. </a:t>
            </a:r>
          </a:p>
          <a:p>
            <a:pPr lvl="1"/>
            <a:r>
              <a:rPr lang="en-US" dirty="0"/>
              <a:t>Use math tools that will help solve a problem such as rulers, protractors, and drawings. </a:t>
            </a:r>
          </a:p>
          <a:p>
            <a:r>
              <a:rPr lang="en-US" b="1" dirty="0"/>
              <a:t>MHM6: Attend to precision. </a:t>
            </a:r>
          </a:p>
          <a:p>
            <a:pPr lvl="1"/>
            <a:r>
              <a:rPr lang="en-US" dirty="0"/>
              <a:t>Make sure the answer makes sense in the context of the problem. </a:t>
            </a:r>
          </a:p>
          <a:p>
            <a:r>
              <a:rPr lang="en-US" b="1" dirty="0"/>
              <a:t>MHM7: Look for and make use of structure. </a:t>
            </a:r>
          </a:p>
          <a:p>
            <a:pPr lvl="1"/>
            <a:r>
              <a:rPr lang="en-US" dirty="0"/>
              <a:t>Look for patterns and structure to gain understanding and speed in problem solving. Ex. 4 + 7 and 7 + 4 both equal 11. </a:t>
            </a:r>
          </a:p>
          <a:p>
            <a:r>
              <a:rPr lang="en-US" b="1" dirty="0"/>
              <a:t>MHM8: Look for and express regularity in repeated reasoning. </a:t>
            </a:r>
          </a:p>
          <a:p>
            <a:pPr lvl="1"/>
            <a:r>
              <a:rPr lang="en-US" dirty="0"/>
              <a:t>Look for repeated patterns in calculations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1C6C7-B45C-6ED7-2A6F-ABA85FAF5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 descr="A picture containing font, text, logo, graphics&#10;&#10;Description automatically generated">
            <a:extLst>
              <a:ext uri="{FF2B5EF4-FFF2-40B4-BE49-F238E27FC236}">
                <a16:creationId xmlns:a16="http://schemas.microsoft.com/office/drawing/2014/main" id="{2D529A63-18B1-8CA3-AD57-286A16647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519" y="352658"/>
            <a:ext cx="3985976" cy="177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67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29FC-F8CE-9CBE-C8B4-CFFB7AA78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Vollkorn"/>
              </a:rPr>
              <a:t>UNITe</a:t>
            </a:r>
            <a:r>
              <a:rPr lang="en-US" dirty="0">
                <a:latin typeface="Vollkorn"/>
              </a:rPr>
              <a:t> With Numeracy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93BED-FC3B-FCB0-AC3C-1BD6354C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286" y="2127746"/>
            <a:ext cx="8527427" cy="41499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Support for teachers to create units to teach mathematics through the use of real-world projects and tasks.  </a:t>
            </a:r>
          </a:p>
          <a:p>
            <a:r>
              <a:rPr lang="en-US" dirty="0"/>
              <a:t>Explore the math4life/Unite with Numeracy website</a:t>
            </a:r>
          </a:p>
          <a:p>
            <a:r>
              <a:rPr lang="en-US" dirty="0">
                <a:hlinkClick r:id="rId2"/>
              </a:rPr>
              <a:t>math4life - West Virginia Department of Education (wvde.us)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1C6C7-B45C-6ED7-2A6F-ABA85FAF5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 descr="A picture containing font, text, logo, graphics&#10;&#10;Description automatically generated">
            <a:extLst>
              <a:ext uri="{FF2B5EF4-FFF2-40B4-BE49-F238E27FC236}">
                <a16:creationId xmlns:a16="http://schemas.microsoft.com/office/drawing/2014/main" id="{2D529A63-18B1-8CA3-AD57-286A16647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519" y="352658"/>
            <a:ext cx="3985976" cy="177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725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9BD62-AA1B-5F01-89A4-4C0D2CB00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HB 3035 – Third Grade Success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E2C4D-825F-97FF-3473-3FE735088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Components found in the bill:</a:t>
            </a:r>
          </a:p>
          <a:p>
            <a:pPr lvl="1"/>
            <a:r>
              <a:rPr lang="en-US" dirty="0"/>
              <a:t>Science of Reading</a:t>
            </a:r>
          </a:p>
          <a:p>
            <a:pPr lvl="1"/>
            <a:r>
              <a:rPr lang="en-US" dirty="0"/>
              <a:t>Benchmark Assessment/Screener</a:t>
            </a:r>
          </a:p>
          <a:p>
            <a:pPr lvl="1"/>
            <a:r>
              <a:rPr lang="en-US" dirty="0"/>
              <a:t>Multi-Tiered Systems of Support</a:t>
            </a:r>
          </a:p>
          <a:p>
            <a:pPr lvl="1"/>
            <a:r>
              <a:rPr lang="en-US" dirty="0"/>
              <a:t>Parent Notification and Involvement</a:t>
            </a:r>
          </a:p>
          <a:p>
            <a:pPr lvl="1"/>
            <a:r>
              <a:rPr lang="en-US" dirty="0"/>
              <a:t>Teacher Preparation Programs</a:t>
            </a:r>
          </a:p>
          <a:p>
            <a:pPr lvl="1"/>
            <a:r>
              <a:rPr lang="en-US" dirty="0"/>
              <a:t>School Personnel Training </a:t>
            </a:r>
          </a:p>
          <a:p>
            <a:pPr lvl="1"/>
            <a:r>
              <a:rPr lang="en-US" dirty="0"/>
              <a:t>Dyslexia and Dyscalculia</a:t>
            </a:r>
          </a:p>
          <a:p>
            <a:pPr lvl="1"/>
            <a:r>
              <a:rPr lang="en-US" dirty="0"/>
              <a:t>Implementation and Reporting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DF55FB-DCDA-90B4-B066-009AE91A4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231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9B2C8-0758-07D4-B528-FBD2CF320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of Reading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7409D-0FDF-11F2-26EF-B5CCA8F38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32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Science</a:t>
            </a:r>
            <a:r>
              <a:rPr lang="en-US" sz="1800" b="1" spc="-5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18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of</a:t>
            </a:r>
            <a:r>
              <a:rPr lang="en-US" sz="1800" b="1" spc="-3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18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Reading</a:t>
            </a:r>
            <a:r>
              <a:rPr lang="en-US" sz="1800" b="1" spc="-3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18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sz="1800" dirty="0">
              <a:effectLst/>
              <a:latin typeface="Z@RE893.tmp"/>
              <a:ea typeface="Z@RE893.tmp"/>
              <a:cs typeface="Z@RE893.tmp"/>
            </a:endParaRPr>
          </a:p>
          <a:p>
            <a:pPr marL="342900" marR="746760" lvl="0" indent="-342900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Codifies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definition</a:t>
            </a:r>
            <a:r>
              <a:rPr lang="en-US" sz="18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18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“Science</a:t>
            </a:r>
            <a:r>
              <a:rPr lang="en-US" sz="18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Reading”</a:t>
            </a:r>
            <a:r>
              <a:rPr lang="en-US" sz="18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as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evidenced-based</a:t>
            </a:r>
            <a:r>
              <a:rPr lang="en-US" sz="18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reading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instruction</a:t>
            </a:r>
            <a:r>
              <a:rPr lang="en-US" sz="18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including</a:t>
            </a:r>
            <a:r>
              <a:rPr lang="en-US" sz="18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phonemic awareness, phonics, fluency, vocabulary and comprehension plus writing.</a:t>
            </a:r>
          </a:p>
          <a:p>
            <a:pPr marL="342900" marR="470535" lvl="0" indent="-34290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Requires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assistance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be</a:t>
            </a:r>
            <a:r>
              <a:rPr lang="en-US" sz="18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provided</a:t>
            </a:r>
            <a:r>
              <a:rPr lang="en-US" sz="18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18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county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boards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for</a:t>
            </a:r>
            <a:r>
              <a:rPr lang="en-US" sz="18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training</a:t>
            </a:r>
            <a:r>
              <a:rPr lang="en-US" sz="18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18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implementation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for</a:t>
            </a:r>
            <a:r>
              <a:rPr lang="en-US" sz="1800" spc="-7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all</a:t>
            </a:r>
            <a:r>
              <a:rPr lang="en-US" sz="18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K-3</a:t>
            </a:r>
            <a:r>
              <a:rPr lang="en-US" sz="18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teachers,</a:t>
            </a:r>
            <a:r>
              <a:rPr lang="en-US" sz="18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ECCATs, paraprofessionals, aides, and interventionist in the Science of Reading.</a:t>
            </a:r>
          </a:p>
          <a:p>
            <a:pPr marL="342900" marR="750570" lvl="0" indent="-342900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Requires</a:t>
            </a:r>
            <a:r>
              <a:rPr lang="en-US" sz="18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county</a:t>
            </a:r>
            <a:r>
              <a:rPr lang="en-US" sz="18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boards</a:t>
            </a:r>
            <a:r>
              <a:rPr lang="en-US" sz="18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18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adopt</a:t>
            </a:r>
            <a:r>
              <a:rPr lang="en-US" sz="18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high-quality</a:t>
            </a:r>
            <a:r>
              <a:rPr lang="en-US" sz="18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instructional</a:t>
            </a:r>
            <a:r>
              <a:rPr lang="en-US" sz="18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materials</a:t>
            </a:r>
            <a:r>
              <a:rPr lang="en-US" sz="18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aligned</a:t>
            </a:r>
            <a:r>
              <a:rPr lang="en-US" sz="18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18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</a:t>
            </a:r>
            <a:r>
              <a:rPr lang="en-US" sz="18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science</a:t>
            </a:r>
            <a:r>
              <a:rPr lang="en-US" sz="18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18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reading</a:t>
            </a:r>
            <a:r>
              <a:rPr lang="en-US" sz="18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 content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9E622-BB20-E636-8431-5634E324D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01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F5B47-28DC-6462-AB90-56895F29D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 Assessment/Screener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AECE3-BBE1-7F25-A697-480BF05C5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32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Benchmark</a:t>
            </a:r>
            <a:r>
              <a:rPr lang="en-US" sz="2400" b="1" spc="6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Assessment/Screener</a:t>
            </a:r>
            <a:r>
              <a:rPr lang="en-US" sz="2400" b="1" spc="9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4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sz="2400" dirty="0">
              <a:effectLst/>
              <a:latin typeface="Z@RE893.tmp"/>
              <a:ea typeface="Z@RE893.tmp"/>
              <a:cs typeface="Z@RE893.tmp"/>
            </a:endParaRPr>
          </a:p>
          <a:p>
            <a:pPr marL="342900" marR="191770" lvl="0" indent="-342900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Establishes</a:t>
            </a:r>
            <a:r>
              <a:rPr lang="en-US" sz="2400" spc="-1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</a:t>
            </a:r>
            <a:r>
              <a:rPr lang="en-US" sz="24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approved list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screeners/benchmarks</a:t>
            </a:r>
            <a:r>
              <a:rPr lang="en-US" sz="2400" spc="-1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4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English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Language Arts,</a:t>
            </a:r>
            <a:r>
              <a:rPr lang="en-US" sz="24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dyslexia,</a:t>
            </a:r>
            <a:r>
              <a:rPr lang="en-US" sz="24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400" spc="-2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mathematics</a:t>
            </a:r>
            <a:r>
              <a:rPr lang="en-US" sz="2400" spc="-1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for</a:t>
            </a:r>
            <a:r>
              <a:rPr lang="en-US" sz="24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K-3 students which must</a:t>
            </a:r>
            <a:r>
              <a:rPr lang="en-US" sz="24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be given</a:t>
            </a:r>
            <a:r>
              <a:rPr lang="en-US" sz="24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4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 first</a:t>
            </a:r>
            <a:r>
              <a:rPr lang="en-US" sz="24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30</a:t>
            </a:r>
            <a:r>
              <a:rPr lang="en-US" sz="24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days of school</a:t>
            </a:r>
            <a:r>
              <a:rPr lang="en-US" sz="24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then</a:t>
            </a:r>
            <a:r>
              <a:rPr lang="en-US" sz="24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repeated at</a:t>
            </a:r>
            <a:r>
              <a:rPr lang="en-US" sz="24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mid-year</a:t>
            </a:r>
            <a:r>
              <a:rPr lang="en-US" sz="24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 end-of-year.</a:t>
            </a:r>
          </a:p>
          <a:p>
            <a:pPr marL="0" marR="0" indent="0">
              <a:spcBef>
                <a:spcPts val="55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Z@RE893.tmp"/>
              <a:ea typeface="Z@RE893.tmp"/>
              <a:cs typeface="Z@RE893.tmp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6E7D8-42F0-DB6B-F2D3-D18AF2E65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73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FF31C-2977-59F6-4A5C-BF32F90E1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Multi-Tiered Systems of Support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C1EA9-0FBE-6F16-4217-1DA92783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32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Multi-Tiered</a:t>
            </a:r>
            <a:r>
              <a:rPr lang="en-US" sz="2000" b="1" spc="-5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0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Systems</a:t>
            </a:r>
            <a:r>
              <a:rPr lang="en-US" sz="2000" b="1" spc="-5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0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of</a:t>
            </a:r>
            <a:r>
              <a:rPr lang="en-US" sz="2000" b="1" spc="-4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000" b="1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Support</a:t>
            </a:r>
            <a:r>
              <a:rPr lang="en-US" sz="2000" b="1" spc="-55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 </a:t>
            </a:r>
            <a:r>
              <a:rPr lang="en-US" sz="2000" b="1" spc="-10" dirty="0">
                <a:effectLst/>
                <a:latin typeface="Cambria" panose="02040503050406030204" pitchFamily="18" charset="0"/>
                <a:ea typeface="Z@RE893.tmp"/>
                <a:cs typeface="Z@RE893.tmp"/>
              </a:rPr>
              <a:t>Components</a:t>
            </a:r>
            <a:endParaRPr lang="en-US" sz="2000" dirty="0">
              <a:effectLst/>
              <a:latin typeface="Z@RE893.tmp"/>
              <a:ea typeface="Z@RE893.tmp"/>
              <a:cs typeface="Z@RE893.tmp"/>
            </a:endParaRPr>
          </a:p>
          <a:p>
            <a:pPr marL="342900" marR="1010285" lvl="0" indent="-342900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Creates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individualized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reading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</a:t>
            </a:r>
            <a:r>
              <a:rPr lang="en-US" sz="20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mathematics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improvement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plans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for</a:t>
            </a:r>
            <a:r>
              <a:rPr lang="en-US" sz="2000" spc="-6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students</a:t>
            </a:r>
            <a:r>
              <a:rPr lang="en-US" sz="2000" spc="-3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identified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as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having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 deficiency in grades K-4 with input from school personnel and parents/guardians.</a:t>
            </a:r>
          </a:p>
          <a:p>
            <a:pPr marL="342900" marR="0" lvl="0" indent="-34290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Provides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intensive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supports</a:t>
            </a:r>
            <a:r>
              <a:rPr lang="en-US" sz="20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to</a:t>
            </a:r>
            <a:r>
              <a:rPr lang="en-US" sz="20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students</a:t>
            </a:r>
            <a:r>
              <a:rPr lang="en-US" sz="20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with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</a:t>
            </a:r>
            <a:r>
              <a:rPr lang="en-US" sz="20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substantial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reading</a:t>
            </a:r>
            <a:r>
              <a:rPr lang="en-US" sz="2000" spc="-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mathematics</a:t>
            </a:r>
            <a:r>
              <a:rPr lang="en-US" sz="2000" spc="-3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deficiency.</a:t>
            </a:r>
            <a:endParaRPr lang="en-US" sz="2000" dirty="0">
              <a:effectLst/>
              <a:latin typeface="Cambria" panose="020405030504060302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marR="1144905" lvl="0" indent="-342900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SzPts val="1050"/>
              <a:buFont typeface="Wingdings" panose="05000000000000000000" pitchFamily="2" charset="2"/>
              <a:buChar char=""/>
              <a:tabLst>
                <a:tab pos="502285" algn="l"/>
              </a:tabLst>
            </a:pP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Requires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</a:t>
            </a:r>
            <a:r>
              <a:rPr lang="en-US" sz="2000" spc="-7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extended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year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program</a:t>
            </a:r>
            <a:r>
              <a:rPr lang="en-US" sz="20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literacy</a:t>
            </a:r>
            <a:r>
              <a:rPr lang="en-US" sz="2000" spc="-6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and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numeracy</a:t>
            </a:r>
            <a:r>
              <a:rPr lang="en-US" sz="2000" spc="-4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for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students</a:t>
            </a:r>
            <a:r>
              <a:rPr lang="en-US" sz="2000" spc="-4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000" spc="-5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K-3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who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have</a:t>
            </a:r>
            <a:r>
              <a:rPr lang="en-US" sz="2000" spc="-25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not</a:t>
            </a:r>
            <a:r>
              <a:rPr lang="en-US" sz="2000" spc="-5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met certain</a:t>
            </a:r>
            <a:r>
              <a:rPr lang="en-US" sz="2000" spc="-1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000" dirty="0">
                <a:effectLst/>
                <a:latin typeface="Cambria" panose="0204050305040603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criteria.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8CCF6-E7C4-5904-07BA-EFC1AD7A7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36295"/>
      </p:ext>
    </p:extLst>
  </p:cSld>
  <p:clrMapOvr>
    <a:masterClrMapping/>
  </p:clrMapOvr>
</p:sld>
</file>

<file path=ppt/theme/theme1.xml><?xml version="1.0" encoding="utf-8"?>
<a:theme xmlns:a="http://schemas.openxmlformats.org/drawingml/2006/main" name="WVDE_2017Theme2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VDE PowerPoint_Normal Screen (1)" id="{E21CB23E-C6A6-4FDF-8002-6F5D71F3C4A2}" vid="{1A054982-1CC8-4A0A-8ADE-C5DC9257D2C6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VUHA_PPT" id="{A042E636-6E59-49EA-880A-4DE491BA2CC1}" vid="{61A1F6F7-AF41-42D3-8B25-F5AA6B9FD963}"/>
    </a:ext>
  </a:extLst>
</a:theme>
</file>

<file path=ppt/theme/theme3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VUHA_PPT" id="{A042E636-6E59-49EA-880A-4DE491BA2CC1}" vid="{45D3AE11-8A06-41D3-B41E-42DC213A0CC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WVDE PowerPoint_Normal Screen (1)</Template>
  <TotalTime>0</TotalTime>
  <Words>1736</Words>
  <Application>Microsoft Office PowerPoint</Application>
  <PresentationFormat>On-screen Show (4:3)</PresentationFormat>
  <Paragraphs>171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Arial</vt:lpstr>
      <vt:lpstr>Calibri</vt:lpstr>
      <vt:lpstr>Calibri Light</vt:lpstr>
      <vt:lpstr>Cambria</vt:lpstr>
      <vt:lpstr>Fira Sans</vt:lpstr>
      <vt:lpstr>Fira Sans Ultra</vt:lpstr>
      <vt:lpstr>Segoe UI</vt:lpstr>
      <vt:lpstr>Times New Roman</vt:lpstr>
      <vt:lpstr>Vollkorn</vt:lpstr>
      <vt:lpstr>Wingdings</vt:lpstr>
      <vt:lpstr>Z@RE893.tmp</vt:lpstr>
      <vt:lpstr>WVDE_2017Theme2</vt:lpstr>
      <vt:lpstr>Custom Design</vt:lpstr>
      <vt:lpstr>5_Custom Design</vt:lpstr>
      <vt:lpstr>Philanthropy WV EAG Meeting</vt:lpstr>
      <vt:lpstr>Agenda</vt:lpstr>
      <vt:lpstr>Ready Read Write West Virginia</vt:lpstr>
      <vt:lpstr>UNITe With Numeracy</vt:lpstr>
      <vt:lpstr>UNITe With Numeracy</vt:lpstr>
      <vt:lpstr>HB 3035 – Third Grade Success Act</vt:lpstr>
      <vt:lpstr>Science of Reading Components</vt:lpstr>
      <vt:lpstr>Benchmark Assessment/Screener Components</vt:lpstr>
      <vt:lpstr>Multi-Tiered Systems of Support Components</vt:lpstr>
      <vt:lpstr>Parent Notification and Involvement Components</vt:lpstr>
      <vt:lpstr>Teacher Preparation Program Component</vt:lpstr>
      <vt:lpstr>School Personnel Training Components</vt:lpstr>
      <vt:lpstr>Dyslexia and Dyscalculia Components</vt:lpstr>
      <vt:lpstr>Implementation and Reporting Components</vt:lpstr>
      <vt:lpstr>Early Learning Funds – Strategic Planning</vt:lpstr>
      <vt:lpstr>Implementation Milestones</vt:lpstr>
      <vt:lpstr>Implementation Milestones</vt:lpstr>
      <vt:lpstr>Implementation Milestones</vt:lpstr>
      <vt:lpstr>Parent, Family and Community Involvement</vt:lpstr>
      <vt:lpstr>Selected Organizations in West Virginia Supporting Literacy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Chief Instructional Leaders Meeting</dc:title>
  <dc:creator>Sonya White</dc:creator>
  <cp:lastModifiedBy>Sonya White</cp:lastModifiedBy>
  <cp:revision>2</cp:revision>
  <dcterms:created xsi:type="dcterms:W3CDTF">2022-11-30T15:11:59Z</dcterms:created>
  <dcterms:modified xsi:type="dcterms:W3CDTF">2023-06-08T20:44:20Z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60f4a70-4b6c-4bd4-a002-31edb9c00abe_Enabled">
    <vt:lpwstr>true</vt:lpwstr>
  </property>
  <property fmtid="{D5CDD505-2E9C-101B-9397-08002B2CF9AE}" pid="3" name="MSIP_Label_460f4a70-4b6c-4bd4-a002-31edb9c00abe_SetDate">
    <vt:lpwstr>2022-11-30T15:11:59Z</vt:lpwstr>
  </property>
  <property fmtid="{D5CDD505-2E9C-101B-9397-08002B2CF9AE}" pid="4" name="MSIP_Label_460f4a70-4b6c-4bd4-a002-31edb9c00abe_Method">
    <vt:lpwstr>Standard</vt:lpwstr>
  </property>
  <property fmtid="{D5CDD505-2E9C-101B-9397-08002B2CF9AE}" pid="5" name="MSIP_Label_460f4a70-4b6c-4bd4-a002-31edb9c00abe_Name">
    <vt:lpwstr>General</vt:lpwstr>
  </property>
  <property fmtid="{D5CDD505-2E9C-101B-9397-08002B2CF9AE}" pid="6" name="MSIP_Label_460f4a70-4b6c-4bd4-a002-31edb9c00abe_SiteId">
    <vt:lpwstr>e019b04b-330c-467a-8bae-09fb17374d6a</vt:lpwstr>
  </property>
  <property fmtid="{D5CDD505-2E9C-101B-9397-08002B2CF9AE}" pid="7" name="MSIP_Label_460f4a70-4b6c-4bd4-a002-31edb9c00abe_ActionId">
    <vt:lpwstr>1bc920a9-a557-47ce-a475-5772865be705</vt:lpwstr>
  </property>
  <property fmtid="{D5CDD505-2E9C-101B-9397-08002B2CF9AE}" pid="8" name="MSIP_Label_460f4a70-4b6c-4bd4-a002-31edb9c00abe_ContentBits">
    <vt:lpwstr>0</vt:lpwstr>
  </property>
</Properties>
</file>